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</p:sldMasterIdLst>
  <p:notesMasterIdLst>
    <p:notesMasterId r:id="rId22"/>
  </p:notesMasterIdLst>
  <p:handoutMasterIdLst>
    <p:handoutMasterId r:id="rId23"/>
  </p:handoutMasterIdLst>
  <p:sldIdLst>
    <p:sldId id="25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80" r:id="rId12"/>
    <p:sldId id="275" r:id="rId13"/>
    <p:sldId id="284" r:id="rId14"/>
    <p:sldId id="283" r:id="rId15"/>
    <p:sldId id="285" r:id="rId16"/>
    <p:sldId id="276" r:id="rId17"/>
    <p:sldId id="281" r:id="rId18"/>
    <p:sldId id="282" r:id="rId19"/>
    <p:sldId id="265" r:id="rId20"/>
    <p:sldId id="286" r:id="rId21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Lucida Sans Unicode" pitchFamily="1" charset="0"/>
        <a:ea typeface="ＭＳ Ｐゴシック" pitchFamily="1" charset="-128"/>
        <a:cs typeface="+mn-cs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Lucida Sans Unicode" pitchFamily="1" charset="0"/>
        <a:ea typeface="ＭＳ Ｐゴシック" pitchFamily="1" charset="-128"/>
        <a:cs typeface="+mn-cs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Lucida Sans Unicode" pitchFamily="1" charset="0"/>
        <a:ea typeface="ＭＳ Ｐゴシック" pitchFamily="1" charset="-128"/>
        <a:cs typeface="+mn-cs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Lucida Sans Unicode" pitchFamily="1" charset="0"/>
        <a:ea typeface="ＭＳ Ｐゴシック" pitchFamily="1" charset="-128"/>
        <a:cs typeface="+mn-cs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Lucida Sans Unicode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Lucida Sans Unicode" pitchFamily="1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Lucida Sans Unicode" pitchFamily="1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Lucida Sans Unicode" pitchFamily="1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Lucida Sans Unicode" pitchFamily="1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1D773C"/>
    <a:srgbClr val="CDE5D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41" autoAdjust="0"/>
    <p:restoredTop sz="94660"/>
  </p:normalViewPr>
  <p:slideViewPr>
    <p:cSldViewPr>
      <p:cViewPr varScale="1">
        <p:scale>
          <a:sx n="75" d="100"/>
          <a:sy n="75" d="100"/>
        </p:scale>
        <p:origin x="-1074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2814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811F54-3D87-46E3-8619-938E0FF127A4}" type="datetimeFigureOut">
              <a:rPr lang="en-US" smtClean="0"/>
              <a:pPr/>
              <a:t>7/22/2010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268A71-BF62-476B-A4A4-4489A84E42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342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1950" cy="12485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4102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78463" cy="4106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0050" cy="410845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46526" cy="12485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46526" cy="12485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46526" cy="12485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46526" cy="12485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46526" cy="12485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46526" cy="12485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46526" cy="12485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0050" cy="410845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46526" cy="12485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46526" cy="12485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46526" cy="12485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46526" cy="12485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46526" cy="12485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46526" cy="12485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46526" cy="12485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46526" cy="12485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46526" cy="12485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03/25/09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BF04A-6AA6-41E7-86F6-C21A10D1CE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03/25/09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306E5-42F7-4F85-8CEE-26FFF7082F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4638" y="274638"/>
            <a:ext cx="2054225" cy="5724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5038" cy="5724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03/25/09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1C69F9-93E4-496E-A01E-69526CA2C6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3838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481138"/>
            <a:ext cx="4035425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03/25/09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AD9C4F-7754-4F65-81A1-3F191B7D0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4638" y="274638"/>
            <a:ext cx="2054225" cy="5724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5038" cy="5724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03/25/09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6187E-250B-43C4-B6B2-A4BA22FD4C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03/25/09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E6C30-8FF9-44DB-9053-D1B65DA3E0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03/25/09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FDEF29-A845-4F0F-B7C3-92E2C2C480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3838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481138"/>
            <a:ext cx="4035425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03/25/09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7DFD9-3A6F-4E93-81D0-1CE2860DF6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03/25/09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46701-85F8-4A1B-945D-C5405B542C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03/25/09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1DF463-12B2-4186-BEE1-39BC54B064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03/25/09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FD4652-F7BA-4C02-A726-7342407FA8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03/25/09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BFD03F-55E5-42E4-BE1B-3A99EBCAEB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03/25/09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2171B-B1E7-4EE2-B8F9-2A5FB8C3D1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03/25/09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F8354-C220-43AE-89BA-D555A56BAE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03/25/09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B643A-7835-4A6F-8CDE-3533F4542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4638" y="274638"/>
            <a:ext cx="2054225" cy="5724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5038" cy="5724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03/25/09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AD871D-9366-42DF-B994-4CA5E74354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3838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481138"/>
            <a:ext cx="4035425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03/25/09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21991F-E604-4FDD-ACD3-614FC62D1B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03/25/09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FF35A-6312-4DFA-8C76-B62D1C605A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03/25/09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986CD-5FBA-4C56-AF26-E9766EDBB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03/25/09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3B2377-E3CA-469A-8133-E5DDC4D243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03/25/09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6AA6B-4D1A-4036-908B-A39CE76CE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03/25/09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A674B-7C27-4128-AABC-9BA10F47AC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6337300"/>
            <a:ext cx="9144000" cy="520700"/>
          </a:xfrm>
          <a:prstGeom prst="rect">
            <a:avLst/>
          </a:prstGeom>
          <a:gradFill rotWithShape="0">
            <a:gsLst>
              <a:gs pos="0">
                <a:srgbClr val="DFEBDF"/>
              </a:gs>
              <a:gs pos="100000">
                <a:srgbClr val="A0BBA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38160" dir="5400000" algn="ctr" rotWithShape="0">
              <a:srgbClr val="000000">
                <a:alpha val="35036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1663" cy="1135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1138"/>
            <a:ext cx="8221663" cy="4518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6400800" y="6461125"/>
            <a:ext cx="1912938" cy="257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0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03/25/09</a:t>
            </a: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4049713" y="6264275"/>
            <a:ext cx="2351087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8321675" y="6453188"/>
            <a:ext cx="357188" cy="263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0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16D83F36-1760-4B6D-A280-4B9171AA32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2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772525" y="6389688"/>
            <a:ext cx="300038" cy="434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33" name="Picture 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-6350" y="6327775"/>
            <a:ext cx="9156700" cy="36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ft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 b="1">
          <a:solidFill>
            <a:srgbClr val="464646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 b="1">
          <a:solidFill>
            <a:srgbClr val="464646"/>
          </a:solidFill>
          <a:latin typeface="Lucida Sans Unicode" pitchFamily="1" charset="0"/>
          <a:ea typeface="ＭＳ Ｐゴシック" pitchFamily="1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 b="1">
          <a:solidFill>
            <a:srgbClr val="464646"/>
          </a:solidFill>
          <a:latin typeface="Lucida Sans Unicode" pitchFamily="1" charset="0"/>
          <a:ea typeface="ＭＳ Ｐゴシック" pitchFamily="1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 b="1">
          <a:solidFill>
            <a:srgbClr val="464646"/>
          </a:solidFill>
          <a:latin typeface="Lucida Sans Unicode" pitchFamily="1" charset="0"/>
          <a:ea typeface="ＭＳ Ｐゴシック" pitchFamily="1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 b="1">
          <a:solidFill>
            <a:srgbClr val="464646"/>
          </a:solidFill>
          <a:latin typeface="Lucida Sans Unicode" pitchFamily="1" charset="0"/>
          <a:ea typeface="ＭＳ Ｐゴシック" pitchFamily="1" charset="-128"/>
        </a:defRPr>
      </a:lvl5pPr>
      <a:lvl6pPr marL="25146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 b="1">
          <a:solidFill>
            <a:srgbClr val="464646"/>
          </a:solidFill>
          <a:latin typeface="Lucida Sans Unicode" pitchFamily="1" charset="0"/>
          <a:ea typeface="ＭＳ Ｐゴシック" pitchFamily="1" charset="-128"/>
        </a:defRPr>
      </a:lvl6pPr>
      <a:lvl7pPr marL="29718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 b="1">
          <a:solidFill>
            <a:srgbClr val="464646"/>
          </a:solidFill>
          <a:latin typeface="Lucida Sans Unicode" pitchFamily="1" charset="0"/>
          <a:ea typeface="ＭＳ Ｐゴシック" pitchFamily="1" charset="-128"/>
        </a:defRPr>
      </a:lvl7pPr>
      <a:lvl8pPr marL="34290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 b="1">
          <a:solidFill>
            <a:srgbClr val="464646"/>
          </a:solidFill>
          <a:latin typeface="Lucida Sans Unicode" pitchFamily="1" charset="0"/>
          <a:ea typeface="ＭＳ Ｐゴシック" pitchFamily="1" charset="-128"/>
        </a:defRPr>
      </a:lvl8pPr>
      <a:lvl9pPr marL="38862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 b="1">
          <a:solidFill>
            <a:srgbClr val="464646"/>
          </a:solidFill>
          <a:latin typeface="Lucida Sans Unicode" pitchFamily="1" charset="0"/>
          <a:ea typeface="ＭＳ Ｐゴシック" pitchFamily="1" charset="-128"/>
        </a:defRPr>
      </a:lvl9pPr>
    </p:titleStyle>
    <p:bodyStyle>
      <a:lvl1pPr marL="342900" indent="-3429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7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3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300">
          <a:solidFill>
            <a:srgbClr val="000000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100">
          <a:solidFill>
            <a:srgbClr val="000000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1900">
          <a:solidFill>
            <a:srgbClr val="000000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57200" rtl="0" fontAlgn="base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fontAlgn="base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fontAlgn="base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fontAlgn="base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4664075"/>
            <a:ext cx="9150350" cy="1588"/>
          </a:xfrm>
          <a:prstGeom prst="rtTriangle">
            <a:avLst/>
          </a:prstGeom>
          <a:gradFill rotWithShape="0">
            <a:gsLst>
              <a:gs pos="0">
                <a:srgbClr val="005200"/>
              </a:gs>
              <a:gs pos="50000">
                <a:srgbClr val="4F8B4F"/>
              </a:gs>
              <a:gs pos="100000">
                <a:srgbClr val="005200"/>
              </a:gs>
            </a:gsLst>
            <a:lin ang="138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817563"/>
            <a:ext cx="9144000" cy="1057275"/>
          </a:xfrm>
          <a:prstGeom prst="rect">
            <a:avLst/>
          </a:prstGeom>
          <a:gradFill rotWithShape="0">
            <a:gsLst>
              <a:gs pos="0">
                <a:srgbClr val="DFEBDF"/>
              </a:gs>
              <a:gs pos="100000">
                <a:srgbClr val="A0BBA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38160" dir="5400000" algn="ctr" rotWithShape="0">
              <a:srgbClr val="000000">
                <a:alpha val="35036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804863"/>
            <a:ext cx="9156700" cy="36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053" name="Picture 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780088" y="982663"/>
            <a:ext cx="635000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6397625" y="1092200"/>
            <a:ext cx="2517775" cy="1068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3200">
                <a:solidFill>
                  <a:srgbClr val="004D00"/>
                </a:solidFill>
                <a:latin typeface="Lucida Grande" pitchFamily="1" charset="0"/>
              </a:rPr>
              <a:t>Wikispaces</a:t>
            </a:r>
          </a:p>
        </p:txBody>
      </p:sp>
      <p:sp>
        <p:nvSpPr>
          <p:cNvPr id="2055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1663" cy="1135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6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1138"/>
            <a:ext cx="8221663" cy="4518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 b="1">
          <a:solidFill>
            <a:srgbClr val="464646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 b="1">
          <a:solidFill>
            <a:srgbClr val="464646"/>
          </a:solidFill>
          <a:latin typeface="Lucida Sans Unicode" pitchFamily="1" charset="0"/>
          <a:ea typeface="ＭＳ Ｐゴシック" pitchFamily="1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 b="1">
          <a:solidFill>
            <a:srgbClr val="464646"/>
          </a:solidFill>
          <a:latin typeface="Lucida Sans Unicode" pitchFamily="1" charset="0"/>
          <a:ea typeface="ＭＳ Ｐゴシック" pitchFamily="1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 b="1">
          <a:solidFill>
            <a:srgbClr val="464646"/>
          </a:solidFill>
          <a:latin typeface="Lucida Sans Unicode" pitchFamily="1" charset="0"/>
          <a:ea typeface="ＭＳ Ｐゴシック" pitchFamily="1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 b="1">
          <a:solidFill>
            <a:srgbClr val="464646"/>
          </a:solidFill>
          <a:latin typeface="Lucida Sans Unicode" pitchFamily="1" charset="0"/>
          <a:ea typeface="ＭＳ Ｐゴシック" pitchFamily="1" charset="-128"/>
        </a:defRPr>
      </a:lvl5pPr>
      <a:lvl6pPr marL="25146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 b="1">
          <a:solidFill>
            <a:srgbClr val="464646"/>
          </a:solidFill>
          <a:latin typeface="Lucida Sans Unicode" pitchFamily="1" charset="0"/>
          <a:ea typeface="ＭＳ Ｐゴシック" pitchFamily="1" charset="-128"/>
        </a:defRPr>
      </a:lvl6pPr>
      <a:lvl7pPr marL="29718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 b="1">
          <a:solidFill>
            <a:srgbClr val="464646"/>
          </a:solidFill>
          <a:latin typeface="Lucida Sans Unicode" pitchFamily="1" charset="0"/>
          <a:ea typeface="ＭＳ Ｐゴシック" pitchFamily="1" charset="-128"/>
        </a:defRPr>
      </a:lvl7pPr>
      <a:lvl8pPr marL="34290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 b="1">
          <a:solidFill>
            <a:srgbClr val="464646"/>
          </a:solidFill>
          <a:latin typeface="Lucida Sans Unicode" pitchFamily="1" charset="0"/>
          <a:ea typeface="ＭＳ Ｐゴシック" pitchFamily="1" charset="-128"/>
        </a:defRPr>
      </a:lvl8pPr>
      <a:lvl9pPr marL="38862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 b="1">
          <a:solidFill>
            <a:srgbClr val="464646"/>
          </a:solidFill>
          <a:latin typeface="Lucida Sans Unicode" pitchFamily="1" charset="0"/>
          <a:ea typeface="ＭＳ Ｐゴシック" pitchFamily="1" charset="-128"/>
        </a:defRPr>
      </a:lvl9pPr>
    </p:titleStyle>
    <p:bodyStyle>
      <a:lvl1pPr marL="342900" indent="-3429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7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3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300">
          <a:solidFill>
            <a:srgbClr val="000000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100">
          <a:solidFill>
            <a:srgbClr val="000000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1900">
          <a:solidFill>
            <a:srgbClr val="000000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57200" rtl="0" fontAlgn="base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fontAlgn="base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fontAlgn="base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fontAlgn="base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6337300"/>
            <a:ext cx="9144000" cy="520700"/>
          </a:xfrm>
          <a:prstGeom prst="rect">
            <a:avLst/>
          </a:prstGeom>
          <a:gradFill rotWithShape="0">
            <a:gsLst>
              <a:gs pos="0">
                <a:srgbClr val="DFEBDF"/>
              </a:gs>
              <a:gs pos="100000">
                <a:srgbClr val="A0BBA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38160" dir="5400000" algn="ctr" rotWithShape="0">
              <a:srgbClr val="000000">
                <a:alpha val="35036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772525" y="6389688"/>
            <a:ext cx="300038" cy="434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076" name="Picture 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-6350" y="6327775"/>
            <a:ext cx="9156700" cy="36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1663" cy="1135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307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1138"/>
            <a:ext cx="8221663" cy="4518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6400800" y="6470650"/>
            <a:ext cx="1912938" cy="244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</a:tabLst>
              <a:defRPr sz="10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r>
              <a:rPr lang="en-US"/>
              <a:t>03/25/09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4049713" y="6262688"/>
            <a:ext cx="2351087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8321675" y="6469063"/>
            <a:ext cx="357188" cy="244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fld id="{813B5647-0A22-46F9-A15B-FDCA60E7C2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 b="1">
          <a:solidFill>
            <a:srgbClr val="464646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 b="1">
          <a:solidFill>
            <a:srgbClr val="464646"/>
          </a:solidFill>
          <a:latin typeface="Lucida Sans Unicode" pitchFamily="1" charset="0"/>
          <a:ea typeface="ＭＳ Ｐゴシック" pitchFamily="1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 b="1">
          <a:solidFill>
            <a:srgbClr val="464646"/>
          </a:solidFill>
          <a:latin typeface="Lucida Sans Unicode" pitchFamily="1" charset="0"/>
          <a:ea typeface="ＭＳ Ｐゴシック" pitchFamily="1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 b="1">
          <a:solidFill>
            <a:srgbClr val="464646"/>
          </a:solidFill>
          <a:latin typeface="Lucida Sans Unicode" pitchFamily="1" charset="0"/>
          <a:ea typeface="ＭＳ Ｐゴシック" pitchFamily="1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 b="1">
          <a:solidFill>
            <a:srgbClr val="464646"/>
          </a:solidFill>
          <a:latin typeface="Lucida Sans Unicode" pitchFamily="1" charset="0"/>
          <a:ea typeface="ＭＳ Ｐゴシック" pitchFamily="1" charset="-128"/>
        </a:defRPr>
      </a:lvl5pPr>
      <a:lvl6pPr marL="25146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 b="1">
          <a:solidFill>
            <a:srgbClr val="464646"/>
          </a:solidFill>
          <a:latin typeface="Lucida Sans Unicode" pitchFamily="1" charset="0"/>
          <a:ea typeface="ＭＳ Ｐゴシック" pitchFamily="1" charset="-128"/>
        </a:defRPr>
      </a:lvl6pPr>
      <a:lvl7pPr marL="29718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 b="1">
          <a:solidFill>
            <a:srgbClr val="464646"/>
          </a:solidFill>
          <a:latin typeface="Lucida Sans Unicode" pitchFamily="1" charset="0"/>
          <a:ea typeface="ＭＳ Ｐゴシック" pitchFamily="1" charset="-128"/>
        </a:defRPr>
      </a:lvl7pPr>
      <a:lvl8pPr marL="34290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 b="1">
          <a:solidFill>
            <a:srgbClr val="464646"/>
          </a:solidFill>
          <a:latin typeface="Lucida Sans Unicode" pitchFamily="1" charset="0"/>
          <a:ea typeface="ＭＳ Ｐゴシック" pitchFamily="1" charset="-128"/>
        </a:defRPr>
      </a:lvl8pPr>
      <a:lvl9pPr marL="3886200" indent="-228600" algn="l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 b="1">
          <a:solidFill>
            <a:srgbClr val="464646"/>
          </a:solidFill>
          <a:latin typeface="Lucida Sans Unicode" pitchFamily="1" charset="0"/>
          <a:ea typeface="ＭＳ Ｐゴシック" pitchFamily="1" charset="-128"/>
        </a:defRPr>
      </a:lvl9pPr>
    </p:titleStyle>
    <p:bodyStyle>
      <a:lvl1pPr marL="342900" indent="-3429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7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3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300">
          <a:solidFill>
            <a:srgbClr val="000000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100">
          <a:solidFill>
            <a:srgbClr val="000000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1900">
          <a:solidFill>
            <a:srgbClr val="000000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57200" rtl="0" fontAlgn="base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fontAlgn="base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fontAlgn="base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fontAlgn="base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 dirty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Welcome</a:t>
            </a:r>
          </a:p>
          <a:p>
            <a:pPr algn="r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Wikispaces in K–12 Education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i="1" dirty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[date and time]</a:t>
            </a:r>
          </a:p>
          <a:p>
            <a:pPr algn="r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Welcome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Read-only Web v. Read/Write Web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Wikis</a:t>
            </a:r>
          </a:p>
          <a:p>
            <a:pPr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Getting Started with Wikispaces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Wrap-up and Q&amp;A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69306"/>
            <a:ext cx="8686800" cy="2616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11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Originally developed by Mark Wagner, Ph.D., President &amp; CEO, </a:t>
            </a:r>
            <a:r>
              <a:rPr lang="en-US" sz="11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EdTechTeam</a:t>
            </a:r>
            <a:r>
              <a:rPr lang="en-US" sz="11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, Inc. </a:t>
            </a:r>
            <a:endParaRPr lang="en-US" sz="1100" i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81013" y="312738"/>
            <a:ext cx="8301037" cy="700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Activity 1: Evaluate Educational Wikis</a:t>
            </a:r>
            <a:endParaRPr lang="en-US" sz="3200" dirty="0">
              <a:solidFill>
                <a:srgbClr val="1D773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457200" y="1066800"/>
            <a:ext cx="8229600" cy="4525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t"/>
          <a:lstStyle/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Locate an educational wiki relevant to your work.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Evaluate the wiki based on the following criteria:</a:t>
            </a:r>
          </a:p>
          <a:p>
            <a:pPr marL="640080" lvl="1" indent="-365760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1.  </a:t>
            </a:r>
            <a:r>
              <a:rPr lang="en-US" sz="20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What is a basic description of this wiki?</a:t>
            </a:r>
          </a:p>
          <a:p>
            <a:pPr marL="640080" lvl="1" indent="-365760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2.  </a:t>
            </a:r>
            <a:r>
              <a:rPr lang="en-US" sz="20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Who is the intended audience for the wiki and what would they get out of it?</a:t>
            </a:r>
          </a:p>
          <a:p>
            <a:pPr marL="640080" lvl="1" indent="-365760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3.  </a:t>
            </a:r>
            <a:r>
              <a:rPr lang="en-US" sz="20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Who are the intended contributors for the wiki and what would they contribute?</a:t>
            </a:r>
          </a:p>
          <a:p>
            <a:pPr marL="640080" lvl="1" indent="-365760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4.  </a:t>
            </a:r>
            <a:r>
              <a:rPr lang="en-US" sz="20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How does this wiki accomplish something that only a wiki can accomplish?</a:t>
            </a:r>
          </a:p>
          <a:p>
            <a:pPr marL="640080" lvl="1" indent="-365760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5.  </a:t>
            </a:r>
            <a:r>
              <a:rPr lang="en-US" sz="20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How could you adapt this a model for your own work?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Post your evaluations on the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Discussion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tab of the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Activity 1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page in the presentation wiki.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Time permitting, explore your classmates’ evaluations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. Reply to three of their posts.</a:t>
            </a:r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81013" y="312738"/>
            <a:ext cx="8301037" cy="700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Activity 2: Edit a Wiki Page</a:t>
            </a:r>
            <a:endParaRPr lang="en-US" sz="3200" dirty="0">
              <a:solidFill>
                <a:srgbClr val="1D773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457200" y="1066800"/>
            <a:ext cx="8229600" cy="4525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t"/>
          <a:lstStyle/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Go to the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Activity 2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page on the presentation wiki.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Take turns with other participants adding to and editing the page.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Play with some of the tools in the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Editor toolbar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81013" y="312738"/>
            <a:ext cx="8301037" cy="700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Activity 3: Create Your Own Wiki</a:t>
            </a:r>
            <a:endParaRPr lang="en-US" sz="3200" dirty="0">
              <a:solidFill>
                <a:srgbClr val="1D773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457200" y="1066800"/>
            <a:ext cx="8229600" cy="4525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t"/>
          <a:lstStyle/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http://www.wikispaces.com/site/for/teachers/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Create an Account (if you haven't already)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Create a Wiki</a:t>
            </a:r>
          </a:p>
          <a:p>
            <a:pPr marL="640080" lvl="1" indent="-365760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Edit This Page</a:t>
            </a:r>
          </a:p>
          <a:p>
            <a:pPr marL="640080" lvl="1" indent="-365760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Discussion</a:t>
            </a:r>
          </a:p>
          <a:p>
            <a:pPr marL="640080" lvl="1" indent="-365760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History</a:t>
            </a:r>
          </a:p>
          <a:p>
            <a:pPr marL="640080" lvl="1" indent="-365760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Notifications</a:t>
            </a:r>
          </a:p>
          <a:p>
            <a:pPr marL="640080" lvl="1" indent="-365760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Create a New Page</a:t>
            </a:r>
          </a:p>
          <a:p>
            <a:pPr marL="640080" lvl="1" indent="-365760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Edit Navigation</a:t>
            </a:r>
          </a:p>
          <a:p>
            <a:pPr marL="640080" lvl="1" indent="-365760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Manage Wiki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My Account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Create more wikis!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81013" y="312738"/>
            <a:ext cx="8301037" cy="700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Benefits</a:t>
            </a:r>
            <a:endParaRPr lang="en-US" sz="3200" dirty="0">
              <a:solidFill>
                <a:srgbClr val="1D773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457200" y="1066800"/>
            <a:ext cx="8229600" cy="4525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t"/>
          <a:lstStyle/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Engagement and motivation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Context-embedded learning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Inquiry-driven learning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Collaborative learning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Reflection and </a:t>
            </a:r>
            <a:r>
              <a:rPr lang="en-US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metacognition</a:t>
            </a:r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21</a:t>
            </a:r>
            <a:r>
              <a:rPr lang="en-US" sz="20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-century skills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81013" y="312738"/>
            <a:ext cx="8301037" cy="700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Concerns</a:t>
            </a:r>
            <a:endParaRPr lang="en-US" sz="3200" dirty="0">
              <a:solidFill>
                <a:srgbClr val="1D773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457200" y="1066800"/>
            <a:ext cx="8229600" cy="4525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t"/>
          <a:lstStyle/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Information literacy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Inappropriate content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Inappropriate sharing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Threats and cyber-bullying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Intellectual property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Fraud and identity theft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Stalkers and predators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Lack of understanding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481013" y="312738"/>
            <a:ext cx="8301037" cy="700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Wiki for This Workshop</a:t>
            </a:r>
            <a:endParaRPr lang="en-US" sz="3200" dirty="0">
              <a:solidFill>
                <a:srgbClr val="1D773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5732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http://</a:t>
            </a:r>
            <a:r>
              <a:rPr lang="en-US" sz="40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somewiki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.wikispaces.com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81013" y="312738"/>
            <a:ext cx="8301037" cy="700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Reflection Activity</a:t>
            </a:r>
            <a:endParaRPr lang="en-US" sz="3200" dirty="0">
              <a:solidFill>
                <a:srgbClr val="1D773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457200" y="1066800"/>
            <a:ext cx="8229600" cy="4525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t"/>
          <a:lstStyle/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1.  </a:t>
            </a:r>
            <a:r>
              <a:rPr lang="en-US" sz="20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What is the most important thing you learned today?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2.  </a:t>
            </a:r>
            <a:r>
              <a:rPr lang="en-US" sz="20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What are your next steps for using wikis in your work?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3.  </a:t>
            </a:r>
            <a:r>
              <a:rPr lang="en-US" sz="20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What do you want to learn more about?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481013" y="312738"/>
            <a:ext cx="8301037" cy="700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Q&amp;A</a:t>
            </a:r>
          </a:p>
        </p:txBody>
      </p:sp>
      <p:sp>
        <p:nvSpPr>
          <p:cNvPr id="12292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5732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Go ahead, ask 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me anything</a:t>
            </a:r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81013" y="312738"/>
            <a:ext cx="8301037" cy="700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Activity 4: Share Your Own Wiki</a:t>
            </a:r>
            <a:endParaRPr lang="en-US" sz="3200" dirty="0">
              <a:solidFill>
                <a:srgbClr val="1D773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457200" y="1066800"/>
            <a:ext cx="8229600" cy="4525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t"/>
          <a:lstStyle/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Post your answers on the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Discussion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tab of the 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Activity 4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page in the presentation wiki:</a:t>
            </a:r>
          </a:p>
          <a:p>
            <a:pPr marL="640080" lvl="1" indent="-365760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1.</a:t>
            </a:r>
            <a:r>
              <a:rPr lang="en-US" sz="20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  What is the URL of your wiki?</a:t>
            </a:r>
          </a:p>
          <a:p>
            <a:pPr marL="640080" lvl="1" indent="-365760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2.</a:t>
            </a:r>
            <a:r>
              <a:rPr lang="en-US" sz="20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  What is a basic description of </a:t>
            </a:r>
            <a:r>
              <a:rPr lang="en-US" sz="20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your wiki?</a:t>
            </a:r>
            <a:endParaRPr lang="en-US" sz="2000" dirty="0" smtClean="0">
              <a:solidFill>
                <a:srgbClr val="1D773C"/>
              </a:solidFill>
              <a:latin typeface="Arial" pitchFamily="34" charset="0"/>
              <a:cs typeface="Arial" pitchFamily="34" charset="0"/>
            </a:endParaRPr>
          </a:p>
          <a:p>
            <a:pPr marL="640080" lvl="1" indent="-365760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3.</a:t>
            </a:r>
            <a:r>
              <a:rPr lang="en-US" sz="20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  Who is the intended audience for the wiki and what </a:t>
            </a:r>
            <a:r>
              <a:rPr lang="en-US" sz="20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should </a:t>
            </a:r>
            <a:r>
              <a:rPr lang="en-US" sz="20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they get out of it?</a:t>
            </a:r>
          </a:p>
          <a:p>
            <a:pPr marL="640080" lvl="1" indent="-365760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4.</a:t>
            </a:r>
            <a:r>
              <a:rPr lang="en-US" sz="20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  Who are the intended contributors for the wiki and what </a:t>
            </a:r>
            <a:r>
              <a:rPr lang="en-US" sz="20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should </a:t>
            </a:r>
            <a:r>
              <a:rPr lang="en-US" sz="20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they contribute?</a:t>
            </a:r>
          </a:p>
          <a:p>
            <a:pPr marL="640080" lvl="1" indent="-365760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5.</a:t>
            </a:r>
            <a:r>
              <a:rPr lang="en-US" sz="20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  What multi-media have you integrated into </a:t>
            </a:r>
            <a:r>
              <a:rPr lang="en-US" sz="20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your wiki</a:t>
            </a:r>
            <a:r>
              <a:rPr lang="en-US" sz="20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?</a:t>
            </a:r>
          </a:p>
          <a:p>
            <a:pPr marL="640080" lvl="1" indent="-365760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6.</a:t>
            </a:r>
            <a:r>
              <a:rPr lang="en-US" sz="20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  What other tools have you integrated into </a:t>
            </a:r>
            <a:r>
              <a:rPr lang="en-US" sz="20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your wiki</a:t>
            </a:r>
            <a:r>
              <a:rPr lang="en-US" sz="20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?</a:t>
            </a:r>
          </a:p>
          <a:p>
            <a:pPr marL="640080" lvl="1" indent="-365760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7.</a:t>
            </a:r>
            <a:r>
              <a:rPr lang="en-US" sz="20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  What is one obstacle or issue you anticipated and how have you addressed it?</a:t>
            </a:r>
          </a:p>
          <a:p>
            <a:pPr marL="640080" lvl="1" indent="-365760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8.</a:t>
            </a:r>
            <a:r>
              <a:rPr lang="en-US" sz="20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  What future plans do you have for your wiki?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After the workshop, explore your classmates' evaluations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. Reply to three of their posts.</a:t>
            </a:r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481013" y="312738"/>
            <a:ext cx="8301037" cy="700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Wiki for This Workshop</a:t>
            </a:r>
          </a:p>
        </p:txBody>
      </p:sp>
      <p:sp>
        <p:nvSpPr>
          <p:cNvPr id="6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5732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http://</a:t>
            </a:r>
            <a:r>
              <a:rPr lang="en-US" sz="40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somewiki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.wikispaces.com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81013" y="312738"/>
            <a:ext cx="8301037" cy="700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Welcome Activity</a:t>
            </a:r>
            <a:endParaRPr lang="en-US" sz="3200" dirty="0">
              <a:solidFill>
                <a:srgbClr val="1D773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457200" y="1066800"/>
            <a:ext cx="8229600" cy="4525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t"/>
          <a:lstStyle/>
          <a:p>
            <a:pPr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1.  </a:t>
            </a:r>
            <a:r>
              <a:rPr lang="en-US" sz="20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What is the read/write web?</a:t>
            </a:r>
          </a:p>
          <a:p>
            <a:pPr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2.  </a:t>
            </a:r>
            <a:r>
              <a:rPr lang="en-US" sz="20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What is a wiki?</a:t>
            </a:r>
          </a:p>
          <a:p>
            <a:pPr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3.  </a:t>
            </a:r>
            <a:r>
              <a:rPr lang="en-US" sz="20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What do these things mean for you and your students?</a:t>
            </a:r>
          </a:p>
          <a:p>
            <a:pPr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4.  </a:t>
            </a:r>
            <a:r>
              <a:rPr lang="en-US" sz="20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Why are we here?</a:t>
            </a:r>
            <a:endParaRPr lang="en-US" sz="2000" dirty="0">
              <a:solidFill>
                <a:srgbClr val="1D773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81013" y="312738"/>
            <a:ext cx="8301037" cy="700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Read-only Web</a:t>
            </a:r>
            <a:endParaRPr lang="en-US" sz="3200" dirty="0">
              <a:solidFill>
                <a:srgbClr val="1D773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457200" y="1066800"/>
            <a:ext cx="8229600" cy="4525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t"/>
          <a:lstStyle/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Powerful resource for educators and students, but…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Information moves from publishers to consumers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Information cannot be edited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One-way Web (Web 1.0)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81013" y="312738"/>
            <a:ext cx="8301037" cy="700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Read/Write Web</a:t>
            </a:r>
            <a:endParaRPr lang="en-US" sz="3200" dirty="0">
              <a:solidFill>
                <a:srgbClr val="1D773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457200" y="1066800"/>
            <a:ext cx="8229600" cy="4525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t"/>
          <a:lstStyle/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It is now as easy to create as it is to consume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Anyone can publish, share, and change information online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Two-way Web (Web 2.0)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This is changing our world!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81013" y="312738"/>
            <a:ext cx="8301037" cy="700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 smtClean="0">
                <a:solidFill>
                  <a:srgbClr val="1D773C"/>
                </a:solidFill>
                <a:latin typeface="Arial" pitchFamily="34" charset="0"/>
                <a:ea typeface="KaiTi" pitchFamily="49" charset="-122"/>
                <a:cs typeface="Arial" pitchFamily="34" charset="0"/>
              </a:rPr>
              <a:t>Wikis</a:t>
            </a:r>
            <a:endParaRPr lang="en-US" sz="3200" dirty="0">
              <a:solidFill>
                <a:srgbClr val="1D773C"/>
              </a:solidFill>
              <a:latin typeface="Arial" pitchFamily="34" charset="0"/>
              <a:ea typeface="KaiTi" pitchFamily="49" charset="-122"/>
              <a:cs typeface="Arial" pitchFamily="34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457200" y="1066800"/>
            <a:ext cx="8229600" cy="4525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t"/>
          <a:lstStyle/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 wiki is a website that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anyone can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edit.</a:t>
            </a:r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</a:t>
            </a:r>
            <a:r>
              <a:rPr lang="en-US" sz="2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If you can use a word processor, you can use a wiki!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Visitors can see a history of changes and revert to earlier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versions.</a:t>
            </a:r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Visitors can discuss the page in a threaded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forum.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81013" y="312738"/>
            <a:ext cx="8301037" cy="700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Wikipedia</a:t>
            </a:r>
            <a:endParaRPr lang="en-US" sz="3200" dirty="0">
              <a:solidFill>
                <a:srgbClr val="1D773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457200" y="1066800"/>
            <a:ext cx="8229600" cy="4525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t"/>
          <a:lstStyle/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Online encyclopedia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Collaboratively authored and edited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Over 1 million users worldwide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Over 1 million articles in English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Great resource, but…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Use with caution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81013" y="312738"/>
            <a:ext cx="8301037" cy="700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Educational Wikis</a:t>
            </a:r>
            <a:endParaRPr lang="en-US" sz="3200" dirty="0">
              <a:solidFill>
                <a:srgbClr val="1D773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457200" y="1066800"/>
            <a:ext cx="8229600" cy="4525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t"/>
          <a:lstStyle/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Collaboratively authored class texts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Writing projects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Group projects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Sharing resources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Grade level teams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Subject area teams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Professional development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Professional Learning Communities (PLC)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</a:t>
            </a:r>
            <a:r>
              <a:rPr lang="en-US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ePortfolios</a:t>
            </a:r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Clubs, PTAs, and events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Mapping of concepts, brainstorming</a:t>
            </a:r>
          </a:p>
          <a:p>
            <a:pPr marL="274320" indent="-256032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•  Presentation tools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481013" y="312738"/>
            <a:ext cx="8301037" cy="700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Wiki for This Workshop</a:t>
            </a:r>
            <a:endParaRPr lang="en-US" sz="3200" dirty="0">
              <a:solidFill>
                <a:srgbClr val="1D773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5732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spcBef>
                <a:spcPts val="4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http://</a:t>
            </a:r>
            <a:r>
              <a:rPr lang="en-US" sz="4000" dirty="0" smtClean="0">
                <a:solidFill>
                  <a:srgbClr val="1D773C"/>
                </a:solidFill>
                <a:latin typeface="Arial" pitchFamily="34" charset="0"/>
                <a:cs typeface="Arial" pitchFamily="34" charset="0"/>
              </a:rPr>
              <a:t>somewiki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.wikispaces.com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Lucida Sans Unicode"/>
        <a:ea typeface="ＭＳ Ｐゴシック"/>
        <a:cs typeface=""/>
      </a:majorFont>
      <a:minorFont>
        <a:latin typeface="Lucida Sans Unicode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cida Sans Unicode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cida Sans Unicode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Lucida Sans Unicode"/>
        <a:ea typeface="ＭＳ Ｐゴシック"/>
        <a:cs typeface=""/>
      </a:majorFont>
      <a:minorFont>
        <a:latin typeface="Lucida Sans Unicode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cida Sans Unicode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cida Sans Unicode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Lucida Sans Unicode"/>
        <a:ea typeface="ＭＳ Ｐゴシック"/>
        <a:cs typeface=""/>
      </a:majorFont>
      <a:minorFont>
        <a:latin typeface="Lucida Sans Unicode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cida Sans Unicode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cida Sans Unicode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3710</TotalTime>
  <Words>795</Words>
  <Application>Microsoft Office PowerPoint</Application>
  <PresentationFormat>On-screen Show (4:3)</PresentationFormat>
  <Paragraphs>116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Office Theme</vt:lpstr>
      <vt:lpstr>1_Office Theme</vt:lpstr>
      <vt:lpstr>2_Office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Adam Frey</dc:creator>
  <cp:lastModifiedBy>Carole</cp:lastModifiedBy>
  <cp:revision>128</cp:revision>
  <cp:lastPrinted>1601-01-01T00:00:00Z</cp:lastPrinted>
  <dcterms:created xsi:type="dcterms:W3CDTF">2009-03-09T18:13:11Z</dcterms:created>
  <dcterms:modified xsi:type="dcterms:W3CDTF">2010-07-22T18:53:31Z</dcterms:modified>
</cp:coreProperties>
</file>